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re, Cindy" userId="99b75588-ec74-4103-87db-582fb2d7555a" providerId="ADAL" clId="{5AD1C3CC-6B6B-492A-84E9-929A28543AC3}"/>
    <pc:docChg chg="modSld">
      <pc:chgData name="Wire, Cindy" userId="99b75588-ec74-4103-87db-582fb2d7555a" providerId="ADAL" clId="{5AD1C3CC-6B6B-492A-84E9-929A28543AC3}" dt="2026-08-27T17:05:15.299" v="1" actId="1076"/>
      <pc:docMkLst>
        <pc:docMk/>
      </pc:docMkLst>
      <pc:sldChg chg="modSp mod">
        <pc:chgData name="Wire, Cindy" userId="99b75588-ec74-4103-87db-582fb2d7555a" providerId="ADAL" clId="{5AD1C3CC-6B6B-492A-84E9-929A28543AC3}" dt="2026-08-27T17:05:15.299" v="1" actId="1076"/>
        <pc:sldMkLst>
          <pc:docMk/>
          <pc:sldMk cId="1325834690" sldId="258"/>
        </pc:sldMkLst>
        <pc:spChg chg="mod">
          <ac:chgData name="Wire, Cindy" userId="99b75588-ec74-4103-87db-582fb2d7555a" providerId="ADAL" clId="{5AD1C3CC-6B6B-492A-84E9-929A28543AC3}" dt="2026-08-27T17:05:15.299" v="1" actId="1076"/>
          <ac:spMkLst>
            <pc:docMk/>
            <pc:sldMk cId="1325834690" sldId="258"/>
            <ac:spMk id="3" creationId="{7D824012-3CB1-DAB7-3505-5CC1C87D0360}"/>
          </ac:spMkLst>
        </pc:spChg>
        <pc:graphicFrameChg chg="modGraphic">
          <ac:chgData name="Wire, Cindy" userId="99b75588-ec74-4103-87db-582fb2d7555a" providerId="ADAL" clId="{5AD1C3CC-6B6B-492A-84E9-929A28543AC3}" dt="2026-08-27T17:05:05.615" v="0" actId="21"/>
          <ac:graphicFrameMkLst>
            <pc:docMk/>
            <pc:sldMk cId="1325834690" sldId="258"/>
            <ac:graphicFrameMk id="4" creationId="{A4EE2872-5FF0-FEF0-008A-7EAC108A012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D6F4B-4CA3-45B9-9718-B351F9306C1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F2843-7BC7-4E5E-9180-BF1A875E3A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700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F2843-7BC7-4E5E-9180-BF1A875E3AC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48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233FA-F113-52BE-C4ED-DE35DDA74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EE21F-1467-F3DA-8213-7409D4FC0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9962D4-7B10-85AB-ED1A-AFEDF690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63A6B-63B9-80A2-5C62-41BA934D4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BB21E-1069-0BCC-26E5-EC8CB8CE7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694CD-F4A8-775F-2113-9381B4D0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A4871-1B47-24B7-90A0-ECF7D523C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8098A-BB78-078D-D617-43406CBF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D6FC9-FDED-1D79-3F1D-B387A2BAC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F7E06C-4802-2E7C-D380-EE0A967A5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17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36662-6BDE-077E-767B-40774C1B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CBB27-C27D-9BF8-0688-3BD58F111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13E73-7634-341C-D6C8-F1AA3372A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F1CE9-FD15-037D-0886-1F0EDBFB8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AA007-0523-AE13-ABD7-75A46C3D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6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8FA4E-68E2-AB81-2B5F-81542EE5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12EBB-0AD0-AD22-A5E7-FDBFA8C73B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05F87B-EC03-CA82-E8EC-8E5CFA142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B9D21-076E-79D3-0E43-A407A6998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AD3899-3C2B-CE8F-A6E1-A748392C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DA5D9-BC72-610E-C0EB-B0AC998E8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9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D6E3-466C-4CAC-72B2-7DADC25EF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BE0D0-CE72-215F-84E7-4EF6DB672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96359-0F08-1AE4-7C4C-F79AE1FB7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D0905-999D-445D-1B8A-831C9C54E9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D6EC3E-C4E7-1396-DBFA-31173D3B7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455A92-1F9C-D54F-ABE3-5AB429756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209CD0-1939-CA70-28DE-A84BBF46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77CC43-D13F-EDDF-77B1-53BDEFB13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931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B2C75-6E00-2735-B92D-B7E7488B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89065B-40F2-9C46-47E7-739DD68D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42C789-4DBA-816C-00C4-C6E1A29CB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BD128-21CD-AB22-3571-2BB738985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81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0FDE1-1699-F16A-D8C0-092654215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C38CE-48A3-C54F-93AC-C2F73B24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4FB8A-B40A-E885-CAD7-BB655CB52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56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A5DD-9D8E-F1A5-F690-22B97920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C953B-539F-7E10-4D12-8D1C405E3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E2593-19BB-E256-6CBA-D5C259C76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EA141-0969-F23B-C7E1-5FE918064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5D991-AE60-7E0D-C1A4-E58967EC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09A08-2C60-5ECC-02F5-FBA507AC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75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0ACF7-BBB8-FF87-DF52-FC8DCC9D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41D0FE-C216-9579-B75D-48735219E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E2451-C5E5-CEE8-64DC-8D8E1BFD8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1CAFD-758D-E546-FE6C-66D73540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BAA514-1D17-4F4B-59EE-6319C1C7C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A03A1-4D2D-269F-B7BA-1E40C537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571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208E-82E3-D870-F971-7B40494B6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B876AC-6D9B-788C-D5C5-630EBBB31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87D04-BB0E-D2E3-CB27-CF9FEB1B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7F540-557A-4A07-652E-3F07DA1D5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D43B5-F75B-591F-E8F4-CBC6E049D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3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BA9D8E-FEF8-E3DA-8A32-D734CE3D0D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6374C-59C1-2625-958A-3AF1FBF80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A1AF3-D57B-E569-E117-29C1B5C25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96E48-566A-34C6-D3DD-51213B895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35635-AFD3-359E-3943-2EB23A52C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51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E8D8CD-8488-89CC-9681-49356FD25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5733-9780-A615-D208-AD911F13F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35BAB4-C60B-4B82-8146-F8EA9440C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A706D1-B1DC-4EC9-BA4A-A8AFD2793434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51196-4744-8B9F-3E00-80F60E032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51AAA-305E-D511-AD8D-C74D7E8312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668542-48C2-46EF-A960-F616A53799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55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4D849F-C2D7-8867-4118-47A97375C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8" y="1336963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US" sz="4400" dirty="0"/>
              <a:t>Pesticide Water Calculator Training Discussion </a:t>
            </a:r>
            <a:br>
              <a:rPr lang="en-US" sz="4400" dirty="0"/>
            </a:br>
            <a:r>
              <a:rPr lang="en-US" sz="3600" dirty="0"/>
              <a:t>for SFIREG EQI Working Committee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424C481-EDED-31C0-3525-5088BBF71236}"/>
              </a:ext>
            </a:extLst>
          </p:cNvPr>
          <p:cNvSpPr txBox="1"/>
          <p:nvPr/>
        </p:nvSpPr>
        <p:spPr>
          <a:xfrm>
            <a:off x="2719386" y="4111668"/>
            <a:ext cx="67532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September 2026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Dirk Young, Environmental Fate and Effects Division</a:t>
            </a:r>
          </a:p>
          <a:p>
            <a:pPr algn="ctr"/>
            <a:r>
              <a:rPr lang="en-US" dirty="0"/>
              <a:t>Office of Pesticide Programs</a:t>
            </a:r>
          </a:p>
        </p:txBody>
      </p:sp>
      <p:pic>
        <p:nvPicPr>
          <p:cNvPr id="5" name="Picture 2" descr="United States Environmental Protection Agency - Wikipedia">
            <a:extLst>
              <a:ext uri="{FF2B5EF4-FFF2-40B4-BE49-F238E27FC236}">
                <a16:creationId xmlns:a16="http://schemas.microsoft.com/office/drawing/2014/main" id="{1A0EA72A-09BB-3056-F076-42E4BA917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469" y="4493791"/>
            <a:ext cx="1755059" cy="175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93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8E3D7-510C-8F19-9C7D-6991C3279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823" y="211264"/>
            <a:ext cx="9711233" cy="1325563"/>
          </a:xfrm>
        </p:spPr>
        <p:txBody>
          <a:bodyPr/>
          <a:lstStyle/>
          <a:p>
            <a:r>
              <a:rPr lang="en-US" dirty="0"/>
              <a:t>Training Topic: PWC Concept and Tool</a:t>
            </a:r>
          </a:p>
        </p:txBody>
      </p:sp>
      <p:pic>
        <p:nvPicPr>
          <p:cNvPr id="4" name="Graphic 1">
            <a:extLst>
              <a:ext uri="{FF2B5EF4-FFF2-40B4-BE49-F238E27FC236}">
                <a16:creationId xmlns:a16="http://schemas.microsoft.com/office/drawing/2014/main" id="{E7E0A317-5F1D-F43D-6155-6AD8772989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521" y="2218944"/>
            <a:ext cx="5771068" cy="32465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7AD1DA-CF76-FDF1-6F79-076237537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348" y="1536827"/>
            <a:ext cx="5911588" cy="485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31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B6B68-E4E2-938D-15F4-A4309B616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Estimated Training Times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EE2872-5FF0-FEF0-008A-7EAC108A0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94677"/>
              </p:ext>
            </p:extLst>
          </p:nvPr>
        </p:nvGraphicFramePr>
        <p:xfrm>
          <a:off x="621675" y="623275"/>
          <a:ext cx="6589538" cy="388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5945">
                  <a:extLst>
                    <a:ext uri="{9D8B030D-6E8A-4147-A177-3AD203B41FA5}">
                      <a16:colId xmlns:a16="http://schemas.microsoft.com/office/drawing/2014/main" val="2382521307"/>
                    </a:ext>
                  </a:extLst>
                </a:gridCol>
                <a:gridCol w="5113593">
                  <a:extLst>
                    <a:ext uri="{9D8B030D-6E8A-4147-A177-3AD203B41FA5}">
                      <a16:colId xmlns:a16="http://schemas.microsoft.com/office/drawing/2014/main" val="3191086649"/>
                    </a:ext>
                  </a:extLst>
                </a:gridCol>
              </a:tblGrid>
              <a:tr h="551391">
                <a:tc>
                  <a:txBody>
                    <a:bodyPr/>
                    <a:lstStyle/>
                    <a:p>
                      <a:r>
                        <a:rPr lang="en-US" sz="2500" dirty="0"/>
                        <a:t>Time</a:t>
                      </a:r>
                    </a:p>
                  </a:txBody>
                  <a:tcPr marL="125316" marR="125316" marT="62658" marB="62658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Competency</a:t>
                      </a:r>
                    </a:p>
                  </a:txBody>
                  <a:tcPr marL="125316" marR="125316" marT="62658" marB="62658"/>
                </a:tc>
                <a:extLst>
                  <a:ext uri="{0D108BD9-81ED-4DB2-BD59-A6C34878D82A}">
                    <a16:rowId xmlns:a16="http://schemas.microsoft.com/office/drawing/2014/main" val="896493294"/>
                  </a:ext>
                </a:extLst>
              </a:tr>
              <a:tr h="551391">
                <a:tc>
                  <a:txBody>
                    <a:bodyPr/>
                    <a:lstStyle/>
                    <a:p>
                      <a:r>
                        <a:rPr lang="en-US" sz="2500" dirty="0"/>
                        <a:t>1 hours</a:t>
                      </a:r>
                    </a:p>
                  </a:txBody>
                  <a:tcPr marL="125316" marR="125316" marT="62658" marB="62658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Overview of PWC Concepts</a:t>
                      </a:r>
                    </a:p>
                  </a:txBody>
                  <a:tcPr marL="125316" marR="125316" marT="62658" marB="62658"/>
                </a:tc>
                <a:extLst>
                  <a:ext uri="{0D108BD9-81ED-4DB2-BD59-A6C34878D82A}">
                    <a16:rowId xmlns:a16="http://schemas.microsoft.com/office/drawing/2014/main" val="2010875414"/>
                  </a:ext>
                </a:extLst>
              </a:tr>
              <a:tr h="927339">
                <a:tc>
                  <a:txBody>
                    <a:bodyPr/>
                    <a:lstStyle/>
                    <a:p>
                      <a:r>
                        <a:rPr lang="en-US" sz="2500" dirty="0"/>
                        <a:t>2 hours</a:t>
                      </a:r>
                    </a:p>
                  </a:txBody>
                  <a:tcPr marL="125316" marR="125316" marT="62658" marB="62658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Above + Chemical Inputs + Simple PWC Run</a:t>
                      </a:r>
                    </a:p>
                  </a:txBody>
                  <a:tcPr marL="125316" marR="125316" marT="62658" marB="62658"/>
                </a:tc>
                <a:extLst>
                  <a:ext uri="{0D108BD9-81ED-4DB2-BD59-A6C34878D82A}">
                    <a16:rowId xmlns:a16="http://schemas.microsoft.com/office/drawing/2014/main" val="873740663"/>
                  </a:ext>
                </a:extLst>
              </a:tr>
              <a:tr h="927339">
                <a:tc>
                  <a:txBody>
                    <a:bodyPr/>
                    <a:lstStyle/>
                    <a:p>
                      <a:r>
                        <a:rPr lang="en-US" sz="2500" dirty="0"/>
                        <a:t>4 hours</a:t>
                      </a:r>
                    </a:p>
                  </a:txBody>
                  <a:tcPr marL="125316" marR="125316" marT="62658" marB="62658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Above + Scenario Development + Schemes + Typical PWC Run</a:t>
                      </a:r>
                    </a:p>
                  </a:txBody>
                  <a:tcPr marL="125316" marR="125316" marT="62658" marB="62658"/>
                </a:tc>
                <a:extLst>
                  <a:ext uri="{0D108BD9-81ED-4DB2-BD59-A6C34878D82A}">
                    <a16:rowId xmlns:a16="http://schemas.microsoft.com/office/drawing/2014/main" val="32119138"/>
                  </a:ext>
                </a:extLst>
              </a:tr>
              <a:tr h="927339">
                <a:tc>
                  <a:txBody>
                    <a:bodyPr/>
                    <a:lstStyle/>
                    <a:p>
                      <a:r>
                        <a:rPr lang="en-US" sz="2500" dirty="0"/>
                        <a:t>8 hours</a:t>
                      </a:r>
                    </a:p>
                  </a:txBody>
                  <a:tcPr marL="125316" marR="125316" marT="62658" marB="62658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Above + Mechanistic Understanding of PRZM/VVWM</a:t>
                      </a:r>
                    </a:p>
                  </a:txBody>
                  <a:tcPr marL="125316" marR="125316" marT="62658" marB="62658"/>
                </a:tc>
                <a:extLst>
                  <a:ext uri="{0D108BD9-81ED-4DB2-BD59-A6C34878D82A}">
                    <a16:rowId xmlns:a16="http://schemas.microsoft.com/office/drawing/2014/main" val="222088569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D824012-3CB1-DAB7-3505-5CC1C87D0360}"/>
              </a:ext>
            </a:extLst>
          </p:cNvPr>
          <p:cNvSpPr txBox="1"/>
          <p:nvPr/>
        </p:nvSpPr>
        <p:spPr>
          <a:xfrm>
            <a:off x="621675" y="4852039"/>
            <a:ext cx="6483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Any of the training options will need the approval of OCSPP senior management. </a:t>
            </a:r>
          </a:p>
        </p:txBody>
      </p:sp>
    </p:spTree>
    <p:extLst>
      <p:ext uri="{BB962C8B-B14F-4D97-AF65-F5344CB8AC3E}">
        <p14:creationId xmlns:p14="http://schemas.microsoft.com/office/powerpoint/2010/main" val="132583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0A7B1-8647-A12D-95BD-AA7197735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790607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400" dirty="0"/>
              <a:t>One Hour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BF423-BC39-2DAA-4942-6DA4CDD2C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035197"/>
            <a:ext cx="9849751" cy="578389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Conceptual model overview</a:t>
            </a:r>
          </a:p>
          <a:p>
            <a:r>
              <a:rPr lang="en-US" sz="2400" dirty="0"/>
              <a:t>Discussion of Field processes, emphasis on runoff, erosion, drift</a:t>
            </a:r>
          </a:p>
          <a:p>
            <a:r>
              <a:rPr lang="en-US" sz="2400" dirty="0"/>
              <a:t>Discussion of Water Body Types available in PWC</a:t>
            </a:r>
          </a:p>
          <a:p>
            <a:r>
              <a:rPr lang="en-US" sz="2400" dirty="0"/>
              <a:t>Populate PWC with pre-derived chemical parameters</a:t>
            </a:r>
          </a:p>
          <a:p>
            <a:r>
              <a:rPr lang="en-US" sz="2400" dirty="0"/>
              <a:t>Run Model, Examine output</a:t>
            </a:r>
          </a:p>
          <a:p>
            <a:endParaRPr lang="en-US" sz="19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5"/>
                </a:solidFill>
              </a:rPr>
              <a:t>Competency: </a:t>
            </a:r>
            <a:r>
              <a:rPr lang="en-US" sz="2400" dirty="0"/>
              <a:t>Be able to articulate what the PWC can do. Won’t have skills to run model without expert assistance. </a:t>
            </a:r>
          </a:p>
        </p:txBody>
      </p:sp>
    </p:spTree>
    <p:extLst>
      <p:ext uri="{BB962C8B-B14F-4D97-AF65-F5344CB8AC3E}">
        <p14:creationId xmlns:p14="http://schemas.microsoft.com/office/powerpoint/2010/main" val="81160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742A3E-C756-B9DD-180E-E3B4F3A9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489034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400" dirty="0"/>
              <a:t>Two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E183C-236F-900D-5E63-A791B2119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963" y="1889113"/>
            <a:ext cx="9849751" cy="4731655"/>
          </a:xfrm>
        </p:spPr>
        <p:txBody>
          <a:bodyPr anchor="ctr">
            <a:normAutofit/>
          </a:bodyPr>
          <a:lstStyle/>
          <a:p>
            <a:r>
              <a:rPr lang="en-US" sz="2600" dirty="0"/>
              <a:t>Everything in One Hour plus</a:t>
            </a:r>
          </a:p>
          <a:p>
            <a:r>
              <a:rPr lang="en-US" sz="2600" dirty="0"/>
              <a:t>Understanding of chemical input parameters sources</a:t>
            </a:r>
          </a:p>
          <a:p>
            <a:r>
              <a:rPr lang="en-US" sz="2600" dirty="0"/>
              <a:t>Introduction to Schemes</a:t>
            </a:r>
          </a:p>
          <a:p>
            <a:pPr lvl="1"/>
            <a:r>
              <a:rPr lang="en-US" sz="2000" dirty="0"/>
              <a:t>Pesticide Application Methods</a:t>
            </a:r>
          </a:p>
          <a:p>
            <a:pPr lvl="1"/>
            <a:r>
              <a:rPr lang="en-US" sz="2000" dirty="0"/>
              <a:t>Scenarios</a:t>
            </a:r>
          </a:p>
          <a:p>
            <a:r>
              <a:rPr lang="en-US" sz="2400" dirty="0"/>
              <a:t>Learn function to populate all tabs of model</a:t>
            </a:r>
          </a:p>
          <a:p>
            <a:r>
              <a:rPr lang="en-US" sz="2400" dirty="0"/>
              <a:t>Hands-On Simple model run and obtain output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5"/>
                </a:solidFill>
              </a:rPr>
              <a:t>Competency: </a:t>
            </a:r>
            <a:r>
              <a:rPr lang="en-US" sz="2400" dirty="0"/>
              <a:t>Run PWC with pre-provided inputs, find output files and understand the most important records within </a:t>
            </a:r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68678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B18437-2FB6-B204-86EC-964C8723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216672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400" dirty="0"/>
              <a:t>4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814E4-1817-4176-B01F-83D725FF2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235403"/>
            <a:ext cx="9849751" cy="4922196"/>
          </a:xfrm>
        </p:spPr>
        <p:txBody>
          <a:bodyPr anchor="ctr">
            <a:normAutofit/>
          </a:bodyPr>
          <a:lstStyle/>
          <a:p>
            <a:r>
              <a:rPr lang="en-US" sz="2400" dirty="0"/>
              <a:t>Everything previous plus</a:t>
            </a:r>
          </a:p>
          <a:p>
            <a:r>
              <a:rPr lang="en-US" sz="2400" dirty="0"/>
              <a:t>Field mechanisms: runoff, leaching, degradation</a:t>
            </a:r>
          </a:p>
          <a:p>
            <a:r>
              <a:rPr lang="en-US" sz="2400" dirty="0"/>
              <a:t>Scenario Development</a:t>
            </a:r>
          </a:p>
          <a:p>
            <a:r>
              <a:rPr lang="en-US" sz="2400" dirty="0"/>
              <a:t>Waterbody Mechanisms</a:t>
            </a:r>
          </a:p>
          <a:p>
            <a:r>
              <a:rPr lang="en-US" sz="2400" dirty="0"/>
              <a:t>Waterbody Development</a:t>
            </a:r>
          </a:p>
          <a:p>
            <a:r>
              <a:rPr lang="en-US" sz="2400" dirty="0"/>
              <a:t>Output Files and Advanced Output</a:t>
            </a:r>
          </a:p>
          <a:p>
            <a:r>
              <a:rPr lang="en-US" sz="2400" dirty="0"/>
              <a:t>Hands On Computer Runs</a:t>
            </a:r>
          </a:p>
          <a:p>
            <a:endParaRPr lang="en-US" sz="14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5"/>
                </a:solidFill>
              </a:rPr>
              <a:t>Competency: </a:t>
            </a:r>
            <a:r>
              <a:rPr lang="en-US" sz="2400" dirty="0"/>
              <a:t>create field scenario and waterbody with pre-provided data. Make a complete PWC run and obtain advanced output</a:t>
            </a:r>
          </a:p>
        </p:txBody>
      </p:sp>
    </p:spTree>
    <p:extLst>
      <p:ext uri="{BB962C8B-B14F-4D97-AF65-F5344CB8AC3E}">
        <p14:creationId xmlns:p14="http://schemas.microsoft.com/office/powerpoint/2010/main" val="3330758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79B566-9A80-81AD-39BA-F41A9093B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9125"/>
            <a:ext cx="9849751" cy="1349671"/>
          </a:xfrm>
        </p:spPr>
        <p:txBody>
          <a:bodyPr anchor="b">
            <a:normAutofit/>
          </a:bodyPr>
          <a:lstStyle/>
          <a:p>
            <a:r>
              <a:rPr lang="en-US" sz="5400" dirty="0"/>
              <a:t>8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32A1E-C22E-8200-164F-B668DA740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962" y="1478796"/>
            <a:ext cx="9849751" cy="4787217"/>
          </a:xfrm>
        </p:spPr>
        <p:txBody>
          <a:bodyPr anchor="ctr">
            <a:noAutofit/>
          </a:bodyPr>
          <a:lstStyle/>
          <a:p>
            <a:r>
              <a:rPr lang="en-US" sz="2400" dirty="0"/>
              <a:t>Everything previous plus Advanced Features:</a:t>
            </a:r>
          </a:p>
          <a:p>
            <a:r>
              <a:rPr lang="en-US" sz="2400" dirty="0"/>
              <a:t>Batch Scenario </a:t>
            </a:r>
          </a:p>
          <a:p>
            <a:r>
              <a:rPr lang="en-US" sz="2400" dirty="0"/>
              <a:t>Special Water Bodies</a:t>
            </a:r>
          </a:p>
          <a:p>
            <a:r>
              <a:rPr lang="en-US" sz="2400" dirty="0"/>
              <a:t>Application Windows</a:t>
            </a:r>
          </a:p>
          <a:p>
            <a:r>
              <a:rPr lang="en-US" sz="2400" dirty="0"/>
              <a:t>Mitigation Features</a:t>
            </a:r>
          </a:p>
          <a:p>
            <a:r>
              <a:rPr lang="en-US" sz="2400" dirty="0"/>
              <a:t>Advanced Output Tab</a:t>
            </a:r>
          </a:p>
          <a:p>
            <a:r>
              <a:rPr lang="en-US" sz="2400" dirty="0"/>
              <a:t>Interpreting Output</a:t>
            </a:r>
          </a:p>
          <a:p>
            <a:r>
              <a:rPr lang="en-US" sz="2400" dirty="0"/>
              <a:t>Easy trouble shooting techniques</a:t>
            </a:r>
            <a:br>
              <a:rPr lang="en-US" sz="2400" dirty="0"/>
            </a:br>
            <a:endParaRPr lang="en-US" sz="2400" dirty="0"/>
          </a:p>
          <a:p>
            <a:pPr marL="0" indent="0">
              <a:buClr>
                <a:schemeClr val="accent6"/>
              </a:buClr>
              <a:buNone/>
            </a:pPr>
            <a:r>
              <a:rPr lang="en-US" sz="2400" dirty="0">
                <a:solidFill>
                  <a:schemeClr val="accent5"/>
                </a:solidFill>
              </a:rPr>
              <a:t>Competency: </a:t>
            </a:r>
            <a:r>
              <a:rPr lang="en-US" sz="2400" dirty="0"/>
              <a:t>Fully capable user</a:t>
            </a:r>
          </a:p>
        </p:txBody>
      </p:sp>
    </p:spTree>
    <p:extLst>
      <p:ext uri="{BB962C8B-B14F-4D97-AF65-F5344CB8AC3E}">
        <p14:creationId xmlns:p14="http://schemas.microsoft.com/office/powerpoint/2010/main" val="34709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281</Words>
  <Application>Microsoft Office PowerPoint</Application>
  <PresentationFormat>Widescreen</PresentationFormat>
  <Paragraphs>60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Pesticide Water Calculator Training Discussion  for SFIREG EQI Working Committee</vt:lpstr>
      <vt:lpstr>Training Topic: PWC Concept and Tool</vt:lpstr>
      <vt:lpstr>Estimated Training Times</vt:lpstr>
      <vt:lpstr>One Hour</vt:lpstr>
      <vt:lpstr>Two Hours</vt:lpstr>
      <vt:lpstr>4 Hours</vt:lpstr>
      <vt:lpstr>8 hours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Young, Dirk</dc:creator>
  <cp:lastModifiedBy>Wire, Cindy</cp:lastModifiedBy>
  <cp:revision>4</cp:revision>
  <dcterms:created xsi:type="dcterms:W3CDTF">2026-08-25T14:21:25Z</dcterms:created>
  <dcterms:modified xsi:type="dcterms:W3CDTF">2026-08-27T17:05:20Z</dcterms:modified>
</cp:coreProperties>
</file>