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256" r:id="rId6"/>
    <p:sldId id="258" r:id="rId7"/>
    <p:sldId id="266" r:id="rId8"/>
    <p:sldId id="267" r:id="rId9"/>
    <p:sldId id="268" r:id="rId10"/>
    <p:sldId id="265" r:id="rId11"/>
    <p:sldId id="269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CF289B2-1988-559C-718C-F88829E48A1C}" name="Ambrosino, Helene" initials="AH" userId="S::Ambrosino.Helene@epa.gov::88cf7308-d59e-43ca-aa64-6f4eee9a9f1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95D236-07B6-A92F-62F3-061E14693F1C}" v="8" dt="2024-09-10T21:23:17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460" autoAdjust="0"/>
  </p:normalViewPr>
  <p:slideViewPr>
    <p:cSldViewPr snapToGrid="0">
      <p:cViewPr varScale="1">
        <p:scale>
          <a:sx n="93" d="100"/>
          <a:sy n="93" d="100"/>
        </p:scale>
        <p:origin x="151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9310CA-3265-794B-9667-74C43907CA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883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DCB221-53F5-9D4C-857A-7C1790BB1E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196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102113-60B5-7145-9881-D86C17BFA20F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5812C6-064A-5149-A139-EEE1DA118750}" type="slidenum">
              <a:rPr lang="en-US"/>
              <a:pPr/>
              <a:t>2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5812C6-064A-5149-A139-EEE1DA118750}" type="slidenum">
              <a:rPr lang="en-US"/>
              <a:pPr/>
              <a:t>3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60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5812C6-064A-5149-A139-EEE1DA118750}" type="slidenum">
              <a:rPr lang="en-US"/>
              <a:pPr/>
              <a:t>4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0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5812C6-064A-5149-A139-EEE1DA118750}" type="slidenum">
              <a:rPr lang="en-US"/>
              <a:pPr/>
              <a:t>5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372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5812C6-064A-5149-A139-EEE1DA118750}" type="slidenum">
              <a:rPr lang="en-US"/>
              <a:pPr/>
              <a:t>6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46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7" name="Picture 1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5378" name="Picture 1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76400"/>
            <a:ext cx="4876800" cy="448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36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2667000" y="6248400"/>
            <a:ext cx="3810000" cy="457200"/>
          </a:xfrm>
        </p:spPr>
        <p:txBody>
          <a:bodyPr/>
          <a:lstStyle>
            <a:lvl1pPr>
              <a:defRPr sz="1500"/>
            </a:lvl1pPr>
          </a:lstStyle>
          <a:p>
            <a:endParaRPr lang="en-US" sz="1000"/>
          </a:p>
          <a:p>
            <a:r>
              <a:rPr lang="en-US"/>
              <a:t>U.S. Environmental Protection Agency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5D0E6B5-5212-2645-9D25-A4FAB70B57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737AA-F0EE-364A-865E-2C4A601141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00200"/>
            <a:ext cx="1943100" cy="4495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5676900" cy="4495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7D372-C0A6-3044-A5DC-E91F984344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26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050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3919560-74C7-1349-9B22-F055011B8C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35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50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CB426AF-9893-0842-9F78-10A7C57097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25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050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DDA71E7-BA0B-864D-A139-6BE12CC3D4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56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050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1F2C5D3-4914-F244-8AB6-9473D37E26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8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775DE-E9DB-E640-B957-1128773742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59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9A62D-779D-254E-B404-6D72FC9628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90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EA05B-89B6-344E-8D9C-0CA8AC50D9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76574-EFB5-0E45-833B-4678D33991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77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EFAFF-96A9-224E-A209-4B6BBD39C8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33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8F6F1-498B-9444-87E6-03492B6338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33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C7A4A-4A79-B349-8738-33C2779159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64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75694-C40F-3E4A-A462-4FECB7C01E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65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1" name="Picture 17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600200"/>
            <a:ext cx="7620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667000"/>
            <a:ext cx="77724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0" y="624840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1DD795-FC05-CE4C-87BE-5B31F1943F1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a.gov/planandbudget/national-program-guidances-npgs#fy2526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a.gov/system/files/documents/2024-07/nejac-farmworkers-and-pesticides-workgroup-letter-of-recommendation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endParaRPr lang="en-US" sz="1000"/>
          </a:p>
          <a:p>
            <a:r>
              <a:rPr lang="en-US"/>
              <a:t>U.S. Environmental Protection Agency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cs typeface="Arial"/>
              </a:rPr>
              <a:t>JWC SFIREG Meeting</a:t>
            </a:r>
            <a:br>
              <a:rPr lang="en-US" b="0" dirty="0">
                <a:cs typeface="Arial"/>
              </a:rPr>
            </a:br>
            <a:r>
              <a:rPr lang="en-US" b="0" dirty="0">
                <a:cs typeface="Arial"/>
              </a:rPr>
              <a:t>Office of Enforcement and Compliance Assurance Updates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21924"/>
            <a:ext cx="6400800" cy="1260231"/>
          </a:xfrm>
        </p:spPr>
        <p:txBody>
          <a:bodyPr/>
          <a:lstStyle/>
          <a:p>
            <a:r>
              <a:rPr lang="en-US">
                <a:cs typeface="Arial"/>
              </a:rPr>
              <a:t>Kelly Engle, OECA Liaison</a:t>
            </a:r>
          </a:p>
          <a:p>
            <a:r>
              <a:rPr lang="en-US">
                <a:cs typeface="Arial"/>
              </a:rPr>
              <a:t>September 16,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U.S. Environmental Protection Agency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89173"/>
            <a:ext cx="7772400" cy="1233310"/>
          </a:xfrm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>
                <a:ea typeface="+mj-lt"/>
                <a:cs typeface="+mj-lt"/>
              </a:rPr>
              <a:t>FIFRA Compliance Monitoring Strategy (CMS)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573" y="2532992"/>
            <a:ext cx="7772400" cy="3788575"/>
          </a:xfrm>
        </p:spPr>
        <p:txBody>
          <a:bodyPr/>
          <a:lstStyle/>
          <a:p>
            <a:r>
              <a:rPr lang="en-US" dirty="0">
                <a:cs typeface="Arial"/>
              </a:rPr>
              <a:t>Provides a multi-year framework and national guidance for the FIFRA compliance assurance program to achieve the goals of FIFRA compliance monitoring and enforcement.</a:t>
            </a:r>
          </a:p>
          <a:p>
            <a:r>
              <a:rPr lang="en-US" dirty="0">
                <a:cs typeface="Arial"/>
              </a:rPr>
              <a:t>Is currently being updated and reviewed by the Office of Compliance and Office of Civil Enforcement.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U.S. Environmental Protection Agency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89173"/>
            <a:ext cx="7772400" cy="1233310"/>
          </a:xfrm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>
                <a:ea typeface="+mj-lt"/>
                <a:cs typeface="+mj-lt"/>
              </a:rPr>
              <a:t>FIFRA Cooperative Agreement Guidance (CAG) for FY26-29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573" y="2532992"/>
            <a:ext cx="7772400" cy="3788575"/>
          </a:xfrm>
        </p:spPr>
        <p:txBody>
          <a:bodyPr/>
          <a:lstStyle/>
          <a:p>
            <a:r>
              <a:rPr lang="en-US">
                <a:cs typeface="Arial"/>
              </a:rPr>
              <a:t>Grantee comment period has closed. </a:t>
            </a:r>
          </a:p>
          <a:p>
            <a:pPr lvl="1"/>
            <a:r>
              <a:rPr lang="en-US">
                <a:cs typeface="Arial"/>
              </a:rPr>
              <a:t>The EPA workgroup is reviewing the comments and will be developing a new draft.</a:t>
            </a:r>
          </a:p>
          <a:p>
            <a:r>
              <a:rPr lang="en-US">
                <a:cs typeface="Arial"/>
              </a:rPr>
              <a:t>Tribal Consultation is being conducted.</a:t>
            </a:r>
          </a:p>
          <a:p>
            <a:r>
              <a:rPr lang="en-US">
                <a:cs typeface="Arial"/>
              </a:rPr>
              <a:t>Final FY26-29 FIFRA CAG is expected February 2025.</a:t>
            </a:r>
          </a:p>
        </p:txBody>
      </p:sp>
    </p:spTree>
    <p:extLst>
      <p:ext uri="{BB962C8B-B14F-4D97-AF65-F5344CB8AC3E}">
        <p14:creationId xmlns:p14="http://schemas.microsoft.com/office/powerpoint/2010/main" val="293187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75352"/>
            <a:ext cx="7772400" cy="711321"/>
          </a:xfrm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>
                <a:ea typeface="+mj-lt"/>
                <a:cs typeface="+mj-lt"/>
              </a:rPr>
              <a:t>OECA National Program Guidance (NPG)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573" y="1782502"/>
            <a:ext cx="7772400" cy="4539066"/>
          </a:xfrm>
        </p:spPr>
        <p:txBody>
          <a:bodyPr/>
          <a:lstStyle/>
          <a:p>
            <a:r>
              <a:rPr lang="en-US" sz="2400" dirty="0">
                <a:cs typeface="Arial"/>
              </a:rPr>
              <a:t>Final copy of FY2025-2026 OECA NPG is posted here (see pages 44-45): </a:t>
            </a:r>
            <a:r>
              <a:rPr lang="en-US" sz="2400" dirty="0">
                <a:cs typeface="Arial"/>
                <a:hlinkClick r:id="rId3"/>
              </a:rPr>
              <a:t>https://www.epa.gov/planandbudget/national-program-guidances-npgs#fy2526</a:t>
            </a:r>
            <a:r>
              <a:rPr lang="en-US" sz="2400" dirty="0">
                <a:cs typeface="Arial"/>
              </a:rPr>
              <a:t> </a:t>
            </a:r>
          </a:p>
          <a:p>
            <a:r>
              <a:rPr lang="en-US" sz="2400" dirty="0">
                <a:cs typeface="Arial"/>
              </a:rPr>
              <a:t>OECA NPG focus areas include ecommerce, product integrity, imports, and the Worker Protection Standard.</a:t>
            </a:r>
          </a:p>
          <a:p>
            <a:r>
              <a:rPr lang="en-US" sz="2400" dirty="0">
                <a:cs typeface="Arial"/>
              </a:rPr>
              <a:t>FIFRA STAG Cooperative Agreements remain a priority.</a:t>
            </a:r>
          </a:p>
          <a:p>
            <a:r>
              <a:rPr lang="en-US" sz="2400" dirty="0">
                <a:cs typeface="Arial"/>
              </a:rPr>
              <a:t>NPG suggests regions “</a:t>
            </a:r>
            <a:r>
              <a:rPr lang="en-US" sz="2400" dirty="0"/>
              <a:t>Consider targeting oversight activities where grantees have monitored WPS compliance.”</a:t>
            </a:r>
            <a:endParaRPr lang="en-US" sz="2400" dirty="0">
              <a:cs typeface="Arial"/>
            </a:endParaRPr>
          </a:p>
          <a:p>
            <a:endParaRPr lang="en-US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853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85000"/>
            <a:ext cx="7772400" cy="1046845"/>
          </a:xfrm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>
                <a:ea typeface="+mj-lt"/>
                <a:cs typeface="+mj-lt"/>
              </a:rPr>
              <a:t>National Environmental Justice Advisory Council (NEJAC)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644" y="2343594"/>
            <a:ext cx="8203556" cy="4091930"/>
          </a:xfrm>
        </p:spPr>
        <p:txBody>
          <a:bodyPr/>
          <a:lstStyle/>
          <a:p>
            <a:r>
              <a:rPr lang="en-US" dirty="0">
                <a:cs typeface="Arial"/>
              </a:rPr>
              <a:t>NEJAC Farmworkers and Pesticide Workgroup issued recommendations in May 2024: </a:t>
            </a:r>
            <a:r>
              <a:rPr lang="en-US" sz="2000" dirty="0">
                <a:cs typeface="Arial"/>
                <a:hlinkClick r:id="rId3"/>
              </a:rPr>
              <a:t>https://www.epa.gov/system/files/documents/2024-07/nejac-farmworkers-and-pesticides-workgroup-letter-of-recommendation.pdf</a:t>
            </a:r>
            <a:endParaRPr lang="en-US" sz="2000" dirty="0">
              <a:cs typeface="Arial"/>
            </a:endParaRPr>
          </a:p>
          <a:p>
            <a:r>
              <a:rPr lang="en-US" sz="2400" dirty="0">
                <a:cs typeface="Arial"/>
              </a:rPr>
              <a:t>OECA is responsible for recommendations associated with Charge Question 4: “Expand or Enhance Training for Inspectors Who Conduct Worker Protection Standard Inspections”. </a:t>
            </a:r>
          </a:p>
          <a:p>
            <a:pPr lvl="1"/>
            <a:r>
              <a:rPr lang="en-US" sz="2000" dirty="0">
                <a:cs typeface="Arial"/>
              </a:rPr>
              <a:t>An EPA workgroup has begun reviewing the recommendations to determine the feasibility of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220502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U.S. Environmental Protection Agency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89173"/>
            <a:ext cx="7772400" cy="1233310"/>
          </a:xfrm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>
                <a:ea typeface="+mj-lt"/>
                <a:cs typeface="+mj-lt"/>
              </a:rPr>
              <a:t>Pesticide Inspector Residential Training (PIRT)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573" y="2532992"/>
            <a:ext cx="7772400" cy="3788575"/>
          </a:xfrm>
        </p:spPr>
        <p:txBody>
          <a:bodyPr/>
          <a:lstStyle/>
          <a:p>
            <a:r>
              <a:rPr lang="en-US" dirty="0">
                <a:cs typeface="Arial"/>
              </a:rPr>
              <a:t>Cooperative agreement was awarded to the National Association of State Departments of </a:t>
            </a:r>
            <a:r>
              <a:rPr lang="en-US">
                <a:cs typeface="Arial"/>
              </a:rPr>
              <a:t>Agriculture (NASDA) Foundation.</a:t>
            </a:r>
            <a:endParaRPr lang="en-US" dirty="0">
              <a:cs typeface="Arial"/>
            </a:endParaRPr>
          </a:p>
          <a:p>
            <a:pPr lvl="1"/>
            <a:r>
              <a:rPr lang="en-US" dirty="0">
                <a:cs typeface="Arial"/>
              </a:rPr>
              <a:t>Cary Giguere and Amy Sullivan will be administrators. </a:t>
            </a:r>
          </a:p>
          <a:p>
            <a:r>
              <a:rPr lang="en-US" dirty="0">
                <a:cs typeface="Arial"/>
              </a:rPr>
              <a:t>Four to five PIRT courses a year are planned; with a Tribal PIRT every other year.</a:t>
            </a:r>
          </a:p>
        </p:txBody>
      </p:sp>
    </p:spTree>
    <p:extLst>
      <p:ext uri="{BB962C8B-B14F-4D97-AF65-F5344CB8AC3E}">
        <p14:creationId xmlns:p14="http://schemas.microsoft.com/office/powerpoint/2010/main" val="1500967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8F23C-36E9-EDCC-40F5-E455AF84E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104900"/>
            <a:ext cx="7620000" cy="990600"/>
          </a:xfrm>
        </p:spPr>
        <p:txBody>
          <a:bodyPr/>
          <a:lstStyle/>
          <a:p>
            <a:r>
              <a:rPr lang="en-US"/>
              <a:t>ESA Compliance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F6EEC-A27E-18DD-7856-D0ED43700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Organized by EPA’s OECA and SFIREG, in coordination with PIRT.</a:t>
            </a:r>
          </a:p>
          <a:p>
            <a:r>
              <a:rPr lang="en-US" dirty="0"/>
              <a:t>This workshop will be an initial step towards forming a consistent and robust approach for monitoring compliance with pesticide use requirements related to EPA’s ESA Strategies.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0401CF-C66D-6A63-9F17-BF637804C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U.S. Environmental Protection Agency</a:t>
            </a:r>
          </a:p>
        </p:txBody>
      </p:sp>
    </p:spTree>
    <p:extLst>
      <p:ext uri="{BB962C8B-B14F-4D97-AF65-F5344CB8AC3E}">
        <p14:creationId xmlns:p14="http://schemas.microsoft.com/office/powerpoint/2010/main" val="372312946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2021-10-12T18:01:37+00:00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 xsi:nil="true"/>
    <SharedWithUsers xmlns="2abc9ae7-0447-4b09-ba27-d2b0db91a46c">
      <UserInfo>
        <DisplayName>Wampler, David (he/him/his)</DisplayName>
        <AccountId>60</AccountId>
        <AccountType/>
      </UserInfo>
      <UserInfo>
        <DisplayName>Miederhoff, Eric</DisplayName>
        <AccountId>30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496DECF6AEC947AB432D3C123BF082" ma:contentTypeVersion="15" ma:contentTypeDescription="Create a new document." ma:contentTypeScope="" ma:versionID="c1535f41767f1e0a907fcdfebe910410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de7b92ec-55f3-43eb-99ff-d9c07a161a9b" xmlns:ns6="2abc9ae7-0447-4b09-ba27-d2b0db91a46c" targetNamespace="http://schemas.microsoft.com/office/2006/metadata/properties" ma:root="true" ma:fieldsID="ec53ed526148a37a89fb52a39a8ab731" ns1:_="" ns2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de7b92ec-55f3-43eb-99ff-d9c07a161a9b"/>
    <xsd:import namespace="2abc9ae7-0447-4b09-ba27-d2b0db91a46c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5:MediaServiceMetadata" minOccurs="0"/>
                <xsd:element ref="ns5:MediaServiceFastMetadata" minOccurs="0"/>
                <xsd:element ref="ns6:SharedWithUsers" minOccurs="0"/>
                <xsd:element ref="ns6:SharedWithDetails" minOccurs="0"/>
                <xsd:element ref="ns5:MediaServiceAutoTags" minOccurs="0"/>
                <xsd:element ref="ns5:MediaServiceGenerationTime" minOccurs="0"/>
                <xsd:element ref="ns5:MediaServiceEventHashCode" minOccurs="0"/>
                <xsd:element ref="ns5:MediaServiceDateTaken" minOccurs="0"/>
                <xsd:element ref="ns5:MediaServiceOCR" minOccurs="0"/>
                <xsd:element ref="ns5:MediaServiceLocation" minOccurs="0"/>
                <xsd:element ref="ns5:MediaLengthInSeconds" minOccurs="0"/>
                <xsd:element ref="ns5:MediaServiceObjectDetectorVersions" minOccurs="0"/>
                <xsd:element ref="ns5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17c1932-4ed3-4d63-932b-00fcc2f01bdb}" ma:internalName="TaxCatchAllLabel" ma:readOnly="true" ma:showField="CatchAllDataLabel" ma:web="2abc9ae7-0447-4b09-ba27-d2b0db91a4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17c1932-4ed3-4d63-932b-00fcc2f01bdb}" ma:internalName="TaxCatchAll" ma:showField="CatchAllData" ma:web="2abc9ae7-0447-4b09-ba27-d2b0db91a4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7b92ec-55f3-43eb-99ff-d9c07a161a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  <xsd:element name="MediaLengthInSeconds" ma:index="3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3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bc9ae7-0447-4b09-ba27-d2b0db91a46c" elementFormDefault="qualified">
    <xsd:import namespace="http://schemas.microsoft.com/office/2006/documentManagement/types"/>
    <xsd:import namespace="http://schemas.microsoft.com/office/infopath/2007/PartnerControls"/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29f62856-1543-49d4-a736-4569d363f533" ContentTypeId="0x0101" PreviousValue="false"/>
</file>

<file path=customXml/itemProps1.xml><?xml version="1.0" encoding="utf-8"?>
<ds:datastoreItem xmlns:ds="http://schemas.openxmlformats.org/officeDocument/2006/customXml" ds:itemID="{7E73ED20-4587-4752-A9B5-8C9DEF34869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F18063-59E4-4611-9C48-11679CBEBE8A}">
  <ds:schemaRefs>
    <ds:schemaRef ds:uri="http://schemas.microsoft.com/sharepoint.v3"/>
    <ds:schemaRef ds:uri="http://schemas.openxmlformats.org/package/2006/metadata/core-properties"/>
    <ds:schemaRef ds:uri="http://schemas.microsoft.com/office/infopath/2007/PartnerControls"/>
    <ds:schemaRef ds:uri="2abc9ae7-0447-4b09-ba27-d2b0db91a46c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de7b92ec-55f3-43eb-99ff-d9c07a161a9b"/>
    <ds:schemaRef ds:uri="http://www.w3.org/XML/1998/namespace"/>
    <ds:schemaRef ds:uri="http://schemas.microsoft.com/sharepoint/v3/fields"/>
    <ds:schemaRef ds:uri="4ffa91fb-a0ff-4ac5-b2db-65c790d184a4"/>
    <ds:schemaRef ds:uri="http://schemas.microsoft.com/sharepoint/v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1039687-3DF6-4BB5-B6C9-B2221F8C22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de7b92ec-55f3-43eb-99ff-d9c07a161a9b"/>
    <ds:schemaRef ds:uri="2abc9ae7-0447-4b09-ba27-d2b0db91a4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B5CA9491-C33F-492F-9D99-55B358035EC9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415</Words>
  <Application>Microsoft Office PowerPoint</Application>
  <PresentationFormat>On-screen Show (4:3)</PresentationFormat>
  <Paragraphs>47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Blank Presentation</vt:lpstr>
      <vt:lpstr>JWC SFIREG Meeting Office of Enforcement and Compliance Assurance Updates</vt:lpstr>
      <vt:lpstr>FIFRA Compliance Monitoring Strategy (CMS)</vt:lpstr>
      <vt:lpstr>FIFRA Cooperative Agreement Guidance (CAG) for FY26-29</vt:lpstr>
      <vt:lpstr>OECA National Program Guidance (NPG)</vt:lpstr>
      <vt:lpstr>National Environmental Justice Advisory Council (NEJAC)</vt:lpstr>
      <vt:lpstr>Pesticide Inspector Residential Training (PIRT)</vt:lpstr>
      <vt:lpstr>ESA Compliance Workshop</vt:lpstr>
    </vt:vector>
  </TitlesOfParts>
  <Company>Office 2004 Test Drive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Engle, Kelly</cp:lastModifiedBy>
  <cp:revision>6</cp:revision>
  <dcterms:created xsi:type="dcterms:W3CDTF">2011-02-09T16:00:48Z</dcterms:created>
  <dcterms:modified xsi:type="dcterms:W3CDTF">2024-09-16T13:15:03Z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0x010100A4496DECF6AEC947AB432D3C123BF082</vt:lpwstr>
  </property>
  <property fmtid="{D5CDD505-2E9C-101B-9397-08002B2CF9AE}" pid="3" name="TaxKeyword">
    <vt:lpwstr/>
  </property>
  <property fmtid="{D5CDD505-2E9C-101B-9397-08002B2CF9AE}" pid="4" name="e3f09c3df709400db2417a7161762d62">
    <vt:lpwstr/>
  </property>
  <property fmtid="{D5CDD505-2E9C-101B-9397-08002B2CF9AE}" pid="5" name="Document Type">
    <vt:lpwstr/>
  </property>
  <property fmtid="{D5CDD505-2E9C-101B-9397-08002B2CF9AE}" pid="6" name="EPA_x0020_Subject">
    <vt:lpwstr/>
  </property>
  <property fmtid="{D5CDD505-2E9C-101B-9397-08002B2CF9AE}" pid="7" name="EPA Subject">
    <vt:lpwstr/>
  </property>
</Properties>
</file>