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BDE3D-7ADF-4975-BE6D-9904C406D4BF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90CBB-0DAC-4508-814D-3EED8AEC1B92}">
      <dgm:prSet phldrT="[Text]"/>
      <dgm:spPr>
        <a:solidFill>
          <a:srgbClr val="7030A0"/>
        </a:solidFill>
      </dgm:spPr>
      <dgm:t>
        <a:bodyPr/>
        <a:lstStyle/>
        <a:p>
          <a:endParaRPr lang="en-US" b="1" dirty="0">
            <a:solidFill>
              <a:srgbClr val="FFFF00"/>
            </a:solidFill>
          </a:endParaRPr>
        </a:p>
      </dgm:t>
    </dgm:pt>
    <dgm:pt modelId="{AA71A396-FEE8-4F5B-B9C3-B2E05E91741C}" type="sibTrans" cxnId="{602230A8-B7FB-42E4-9FD7-7D41D3918D8A}">
      <dgm:prSet/>
      <dgm:spPr/>
      <dgm:t>
        <a:bodyPr/>
        <a:lstStyle/>
        <a:p>
          <a:endParaRPr lang="en-US"/>
        </a:p>
      </dgm:t>
    </dgm:pt>
    <dgm:pt modelId="{5955C3D8-6463-41A1-B407-226F344DBE6A}" type="parTrans" cxnId="{602230A8-B7FB-42E4-9FD7-7D41D3918D8A}">
      <dgm:prSet/>
      <dgm:spPr/>
      <dgm:t>
        <a:bodyPr/>
        <a:lstStyle/>
        <a:p>
          <a:endParaRPr lang="en-US"/>
        </a:p>
      </dgm:t>
    </dgm:pt>
    <dgm:pt modelId="{165F49CD-FFFA-4A82-8520-BA66C9D05BCC}" type="pres">
      <dgm:prSet presAssocID="{85ABDE3D-7ADF-4975-BE6D-9904C406D4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1AB46-9AC3-495F-BD54-790D42A49BFC}" type="pres">
      <dgm:prSet presAssocID="{6F790CBB-0DAC-4508-814D-3EED8AEC1B92}" presName="arrow" presStyleLbl="node1" presStyleIdx="0" presStyleCnt="1" custAng="5400000" custScaleY="100296" custRadScaleRad="100001" custRadScaleInc="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8512F3-328E-4D47-9F58-14D59F33685A}" type="presOf" srcId="{85ABDE3D-7ADF-4975-BE6D-9904C406D4BF}" destId="{165F49CD-FFFA-4A82-8520-BA66C9D05BCC}" srcOrd="0" destOrd="0" presId="urn:microsoft.com/office/officeart/2005/8/layout/arrow1"/>
    <dgm:cxn modelId="{B5A1AB8B-FA63-424F-9815-FF5437FE9CA6}" type="presOf" srcId="{6F790CBB-0DAC-4508-814D-3EED8AEC1B92}" destId="{7531AB46-9AC3-495F-BD54-790D42A49BFC}" srcOrd="0" destOrd="0" presId="urn:microsoft.com/office/officeart/2005/8/layout/arrow1"/>
    <dgm:cxn modelId="{602230A8-B7FB-42E4-9FD7-7D41D3918D8A}" srcId="{85ABDE3D-7ADF-4975-BE6D-9904C406D4BF}" destId="{6F790CBB-0DAC-4508-814D-3EED8AEC1B92}" srcOrd="0" destOrd="0" parTransId="{5955C3D8-6463-41A1-B407-226F344DBE6A}" sibTransId="{AA71A396-FEE8-4F5B-B9C3-B2E05E91741C}"/>
    <dgm:cxn modelId="{0BF2539C-3EC5-40A3-A2B9-095D79F2E1F1}" type="presParOf" srcId="{165F49CD-FFFA-4A82-8520-BA66C9D05BCC}" destId="{7531AB46-9AC3-495F-BD54-790D42A49BFC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1AB46-9AC3-495F-BD54-790D42A49BFC}">
      <dsp:nvSpPr>
        <dsp:cNvPr id="0" name=""/>
        <dsp:cNvSpPr/>
      </dsp:nvSpPr>
      <dsp:spPr>
        <a:xfrm rot="5400000">
          <a:off x="500782" y="1868"/>
          <a:ext cx="1118402" cy="1121713"/>
        </a:xfrm>
        <a:prstGeom prst="upArrow">
          <a:avLst>
            <a:gd name="adj1" fmla="val 50000"/>
            <a:gd name="adj2" fmla="val 35000"/>
          </a:avLst>
        </a:prstGeom>
        <a:solidFill>
          <a:srgbClr val="7030A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solidFill>
              <a:srgbClr val="FFFF00"/>
            </a:solidFill>
          </a:endParaRPr>
        </a:p>
      </dsp:txBody>
      <dsp:txXfrm>
        <a:off x="682523" y="99729"/>
        <a:ext cx="559201" cy="925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70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8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22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0"/>
            <a:ext cx="1422400" cy="329184"/>
          </a:xfrm>
        </p:spPr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63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142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61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9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41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4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11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2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E03713C-B8F9-4FCD-8A73-61E80E3ED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1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pa.gov/sites/production/files/2014-10/documents/publicchemicalbranchpmreport102414_dr_3.pdf" TargetMode="External"/><Relationship Id="rId2" Type="http://schemas.openxmlformats.org/officeDocument/2006/relationships/hyperlink" Target="http://www2.epa.gov/pesticide-contacts/contacts-office-pesticide-programs-registration-divisio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867092"/>
            <a:ext cx="6122737" cy="52280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17821"/>
            <a:ext cx="10972800" cy="1932148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C0504D"/>
                </a:solidFill>
              </a:rPr>
              <a:t>REGISTRATION DIVISION REORGANIZATION  </a:t>
            </a:r>
            <a:r>
              <a:rPr lang="en-US" sz="2800" dirty="0" smtClean="0">
                <a:solidFill>
                  <a:srgbClr val="C0504D"/>
                </a:solidFill>
              </a:rPr>
              <a:t>April 14, 2015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472"/>
            <a:ext cx="10972800" cy="139515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C0504D"/>
                </a:solidFill>
              </a:rPr>
              <a:t>Why the Reorganization</a:t>
            </a:r>
            <a:r>
              <a:rPr lang="en-US" sz="5400" dirty="0" smtClean="0">
                <a:solidFill>
                  <a:srgbClr val="C0504D"/>
                </a:solidFill>
              </a:rPr>
              <a:t>?</a:t>
            </a:r>
            <a:endParaRPr lang="en-US" sz="5400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0913"/>
            <a:ext cx="10972800" cy="421074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RD re-organized in October 2014 to </a:t>
            </a:r>
            <a:r>
              <a:rPr lang="en-US" sz="3200" dirty="0"/>
              <a:t>meet commitments under PRIA </a:t>
            </a:r>
            <a:r>
              <a:rPr lang="en-US" sz="3200" dirty="0" smtClean="0"/>
              <a:t>III</a:t>
            </a:r>
          </a:p>
          <a:p>
            <a:pPr lvl="0"/>
            <a:r>
              <a:rPr lang="en-US" sz="2800" dirty="0" smtClean="0"/>
              <a:t>More </a:t>
            </a:r>
            <a:r>
              <a:rPr lang="en-US" sz="2800" dirty="0"/>
              <a:t>primary risk managers </a:t>
            </a:r>
            <a:r>
              <a:rPr lang="en-US" sz="2800" dirty="0" smtClean="0"/>
              <a:t>needed  	</a:t>
            </a:r>
          </a:p>
          <a:p>
            <a:pPr lvl="1"/>
            <a:r>
              <a:rPr lang="en-US" sz="2800" dirty="0" smtClean="0"/>
              <a:t>~</a:t>
            </a:r>
            <a:r>
              <a:rPr lang="en-US" sz="2800" dirty="0"/>
              <a:t>16% </a:t>
            </a:r>
            <a:r>
              <a:rPr lang="en-US" sz="2800" dirty="0" smtClean="0"/>
              <a:t>increase in primary risk mangers</a:t>
            </a:r>
            <a:endParaRPr lang="en-US" sz="2800" dirty="0"/>
          </a:p>
          <a:p>
            <a:pPr lvl="1"/>
            <a:r>
              <a:rPr lang="en-US" sz="2800" dirty="0"/>
              <a:t>Two new product branches </a:t>
            </a:r>
            <a:r>
              <a:rPr lang="en-US" sz="2800" dirty="0" smtClean="0"/>
              <a:t>created.</a:t>
            </a:r>
            <a:endParaRPr lang="en-US" sz="2800" dirty="0"/>
          </a:p>
          <a:p>
            <a:pPr lvl="0"/>
            <a:r>
              <a:rPr lang="en-US" sz="3200" dirty="0" smtClean="0"/>
              <a:t>Optimize </a:t>
            </a:r>
            <a:r>
              <a:rPr lang="en-US" sz="3200" dirty="0"/>
              <a:t>the supervisory staff ratio of </a:t>
            </a:r>
            <a:r>
              <a:rPr lang="en-US" sz="3200" dirty="0" smtClean="0"/>
              <a:t>1:11</a:t>
            </a:r>
          </a:p>
          <a:p>
            <a:pPr lvl="0"/>
            <a:r>
              <a:rPr lang="en-US" sz="3200" dirty="0"/>
              <a:t>Reorganization Structure </a:t>
            </a:r>
            <a:r>
              <a:rPr lang="en-US" sz="3200" dirty="0" smtClean="0"/>
              <a:t>will </a:t>
            </a:r>
            <a:r>
              <a:rPr lang="en-US" sz="3200" dirty="0"/>
              <a:t>help RD to manage </a:t>
            </a:r>
            <a:r>
              <a:rPr lang="en-US" sz="3200" dirty="0" smtClean="0"/>
              <a:t>changes </a:t>
            </a:r>
            <a:r>
              <a:rPr lang="en-US" sz="3200" dirty="0"/>
              <a:t>in </a:t>
            </a:r>
            <a:r>
              <a:rPr lang="en-US" sz="3200" dirty="0" smtClean="0"/>
              <a:t>submission volume and supports broad career growth by staff.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0427"/>
            <a:ext cx="10972800" cy="9906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504D"/>
                </a:solidFill>
              </a:rPr>
              <a:t>Highlights: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66880"/>
            <a:ext cx="10972800" cy="37349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 New Product Branches created</a:t>
            </a:r>
          </a:p>
          <a:p>
            <a:r>
              <a:rPr lang="en-US" sz="3200" dirty="0" smtClean="0"/>
              <a:t>1 Science Branch (Technical Review Branch and Inerts Branch consolidated)</a:t>
            </a:r>
          </a:p>
          <a:p>
            <a:r>
              <a:rPr lang="en-US" sz="3200" dirty="0" smtClean="0"/>
              <a:t>Support Functions moved to the Immediate Office, or Other Branches.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6255140" y="366593"/>
            <a:ext cx="5216414" cy="5989113"/>
            <a:chOff x="6255140" y="366593"/>
            <a:chExt cx="5216414" cy="5989113"/>
          </a:xfrm>
        </p:grpSpPr>
        <p:sp>
          <p:nvSpPr>
            <p:cNvPr id="9" name="TextBox 11"/>
            <p:cNvSpPr txBox="1"/>
            <p:nvPr/>
          </p:nvSpPr>
          <p:spPr>
            <a:xfrm>
              <a:off x="6255140" y="3555349"/>
              <a:ext cx="2154966" cy="70692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Invertebrate &amp;</a:t>
              </a:r>
              <a:r>
                <a:rPr lang="en-US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Vertebrate Branch 2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Deborah McCall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7673070" y="366593"/>
              <a:ext cx="26946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New Division Structure</a:t>
              </a: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6258684" y="2567488"/>
              <a:ext cx="2151423" cy="680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Invertebrate &amp;</a:t>
              </a:r>
              <a:r>
                <a:rPr lang="en-US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Vertebrate Branch 1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Marietta Echeverria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12"/>
            <p:cNvSpPr txBox="1"/>
            <p:nvPr/>
          </p:nvSpPr>
          <p:spPr>
            <a:xfrm>
              <a:off x="6255140" y="4569886"/>
              <a:ext cx="2157331" cy="68364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Invertebrate &amp;</a:t>
              </a:r>
              <a:r>
                <a:rPr lang="en-US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Vertebrate Branch 3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Meredith Laws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13"/>
            <p:cNvSpPr txBox="1"/>
            <p:nvPr/>
          </p:nvSpPr>
          <p:spPr>
            <a:xfrm>
              <a:off x="9321991" y="2570757"/>
              <a:ext cx="2113971" cy="67738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Herbicide Branch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Daniel Kenny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6255140" y="5401599"/>
              <a:ext cx="2154967" cy="95410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Chemistry, Inerts and Toxicology Assessment Branch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 PV Shah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17"/>
            <p:cNvSpPr txBox="1"/>
            <p:nvPr/>
          </p:nvSpPr>
          <p:spPr>
            <a:xfrm>
              <a:off x="9321991" y="5420823"/>
              <a:ext cx="2149563" cy="73866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Minor Use and Emergency Response Branch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Marion Johnson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8849712" y="2330972"/>
              <a:ext cx="2601" cy="34256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407436" y="2949704"/>
              <a:ext cx="9049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409739" y="3885510"/>
              <a:ext cx="9188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410107" y="5773110"/>
              <a:ext cx="9118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13"/>
            <p:cNvSpPr txBox="1"/>
            <p:nvPr/>
          </p:nvSpPr>
          <p:spPr>
            <a:xfrm>
              <a:off x="9321991" y="3570119"/>
              <a:ext cx="2113971" cy="67738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Fungicide and Herbicide Branch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Rachael Holloman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9321991" y="4576147"/>
              <a:ext cx="2149562" cy="67738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Fungicide Branch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Cynthia Giles-Parker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95397" y="1175780"/>
              <a:ext cx="2878709" cy="33855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Division Director – Susan Lewis</a:t>
              </a:r>
              <a:endPara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7606567" y="794013"/>
              <a:ext cx="2856371" cy="2795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Registration Division</a:t>
              </a:r>
              <a:endParaRPr lang="en-US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7"/>
            <p:cNvSpPr txBox="1"/>
            <p:nvPr/>
          </p:nvSpPr>
          <p:spPr>
            <a:xfrm>
              <a:off x="7598173" y="1592308"/>
              <a:ext cx="2878709" cy="73866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Immediate Office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Deputy Director - Jeff Herndon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Deputy Director – Dan Rosenblatt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8412882" y="4911371"/>
              <a:ext cx="9118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1520" y="338457"/>
            <a:ext cx="4962957" cy="5948666"/>
            <a:chOff x="731520" y="366593"/>
            <a:chExt cx="4962957" cy="5948666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145806" y="366593"/>
              <a:ext cx="227562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Old Division Structure</a:t>
              </a:r>
            </a:p>
          </p:txBody>
        </p: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1743172" y="794013"/>
              <a:ext cx="2856371" cy="2795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Registration Division</a:t>
              </a:r>
              <a:endParaRPr lang="en-US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7"/>
            <p:cNvSpPr txBox="1"/>
            <p:nvPr/>
          </p:nvSpPr>
          <p:spPr>
            <a:xfrm>
              <a:off x="1743172" y="1592308"/>
              <a:ext cx="2878709" cy="73866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Immediate Office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Assoc. Director </a:t>
              </a:r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- Jeff Herndon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Deputy Director – Dan Rosenblatt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1520" y="2480905"/>
              <a:ext cx="2063455" cy="7836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Insecticide and Rodenticide Branch </a:t>
              </a:r>
              <a:endParaRPr lang="en-US" sz="13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Meredith Laws</a:t>
              </a:r>
              <a:endParaRPr lang="en-US" sz="13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Box 11"/>
            <p:cNvSpPr txBox="1"/>
            <p:nvPr/>
          </p:nvSpPr>
          <p:spPr>
            <a:xfrm>
              <a:off x="731520" y="3430046"/>
              <a:ext cx="2061565" cy="75562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Insecticide Branch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US" sz="1300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Acting Chief</a:t>
              </a:r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13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300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Deborah </a:t>
              </a:r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McCall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0" name="TextBox 12"/>
            <p:cNvSpPr txBox="1"/>
            <p:nvPr/>
          </p:nvSpPr>
          <p:spPr>
            <a:xfrm>
              <a:off x="731520" y="4392854"/>
              <a:ext cx="2059911" cy="77764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Technical Review Branch</a:t>
              </a:r>
            </a:p>
            <a:p>
              <a:pPr algn="ctr"/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Acting Chief: John Redden</a:t>
              </a: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3624328" y="2498717"/>
              <a:ext cx="2070149" cy="78032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Herbicide Branch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Daniel Kenny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Box 16"/>
            <p:cNvSpPr txBox="1"/>
            <p:nvPr/>
          </p:nvSpPr>
          <p:spPr>
            <a:xfrm>
              <a:off x="731520" y="5422707"/>
              <a:ext cx="2059911" cy="69249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Inert Ingredient Assessment Branch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 PV Shah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3" name="TextBox 17"/>
            <p:cNvSpPr txBox="1"/>
            <p:nvPr/>
          </p:nvSpPr>
          <p:spPr>
            <a:xfrm>
              <a:off x="3622252" y="5422707"/>
              <a:ext cx="2072225" cy="8925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Risk Integration, Minor Use and Emergency Response Branch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Marion Johnson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801669" y="2836788"/>
              <a:ext cx="8209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94975" y="4760574"/>
              <a:ext cx="8276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788675" y="3738814"/>
              <a:ext cx="8335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794975" y="5849793"/>
              <a:ext cx="8272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13"/>
            <p:cNvSpPr txBox="1"/>
            <p:nvPr/>
          </p:nvSpPr>
          <p:spPr>
            <a:xfrm>
              <a:off x="3622252" y="4392854"/>
              <a:ext cx="2072225" cy="90879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Registration Support Branch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Rachael Holloman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9" name="TextBox 13"/>
            <p:cNvSpPr txBox="1"/>
            <p:nvPr/>
          </p:nvSpPr>
          <p:spPr>
            <a:xfrm>
              <a:off x="3622252" y="3430046"/>
              <a:ext cx="2072225" cy="78032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Fungicide Branch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en-US" sz="13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Chief: Cynthia Giles-Parker</a:t>
              </a:r>
              <a:endParaRPr lang="en-US" sz="1300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743172" y="1175780"/>
              <a:ext cx="2878709" cy="33855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Division Director – Susan Lewis</a:t>
              </a:r>
              <a:endPara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6" name="Straight Connector 65"/>
            <p:cNvCxnSpPr>
              <a:stCxn id="27" idx="2"/>
            </p:cNvCxnSpPr>
            <p:nvPr/>
          </p:nvCxnSpPr>
          <p:spPr>
            <a:xfrm>
              <a:off x="3182527" y="2330972"/>
              <a:ext cx="17853" cy="3525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1482647555"/>
              </p:ext>
            </p:extLst>
          </p:nvPr>
        </p:nvGraphicFramePr>
        <p:xfrm>
          <a:off x="5004262" y="1073591"/>
          <a:ext cx="1911927" cy="1121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02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5"/>
          <p:cNvSpPr txBox="1"/>
          <p:nvPr/>
        </p:nvSpPr>
        <p:spPr>
          <a:xfrm>
            <a:off x="4915535" y="367165"/>
            <a:ext cx="2360930" cy="367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Registration Division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003358" y="789492"/>
            <a:ext cx="4185285" cy="31051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Division Director – Susan Lewis</a:t>
            </a:r>
            <a:endParaRPr lang="en-US" sz="120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489597" y="1201699"/>
            <a:ext cx="5212806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Immediate Office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Deputy Director - Jeff Herndon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Deputy Director – Dan Rosenblatt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Amer Al-Mudallal,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Tony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Britten, Sherada Hobgood, Angela Hollis, Diane Isbell,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Susan Jennings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Debra Rate, Steve Schaible,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98028" y="2359116"/>
            <a:ext cx="1757382" cy="1904314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Invertebrate 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Vertebrate Branch 1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Marietta Echeverria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3: Kable B. Davis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4: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Jennifer Urbanski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Byron Backus, Julie Chao, Elizabeth Fertich, Jennifer Gaines,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Autumn Metzger, Maggie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Rudick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Kevin Sweeney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2093426" y="2355215"/>
            <a:ext cx="1789257" cy="190821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Invertebrate &amp;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Vertebrate Branch 2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Deborah McCall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10: Richard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Gebken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11: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Michael Walsh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Eric Bohnenblust,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Linda DeLuise, Olga Odiott, , Carlyn Petrella, Carmen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Rodia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Betty Williams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4020700" y="2355215"/>
            <a:ext cx="1907052" cy="190821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Invertebrate &amp;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Vertebrate Branch 3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Meredith Laws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1: Venus Eagle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7: Mark Suarez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Melody Banks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Gene Benbow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William Jacobs, Rita Kumar, Marianne Lewis, Jackie Marchese, Jessica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Rogala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6065769" y="2355215"/>
            <a:ext cx="1980951" cy="190821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Herbicide Branch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Daniel Kenny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23: Kathryn Montague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25: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Rueben Baris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Shanta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Adeeb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Bethany Benbow, Juanita Gilchrist, Sarah Meadows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Mindy Ondish, Grant Rowland, Karen Samek, Emily Schmid, Dominic Schuler, Terri Stowe, Deirdre Sunderland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4"/>
          <p:cNvSpPr txBox="1"/>
          <p:nvPr/>
        </p:nvSpPr>
        <p:spPr>
          <a:xfrm>
            <a:off x="8184737" y="2343932"/>
            <a:ext cx="1873663" cy="18774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Fungicide Branch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Cynthia Giles-Parker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21: Hope Johnson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22: Tony Kish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Mary Gardner-Jenkins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Shaunta Hill, Marcel Howard,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Maryam Muhammad, Lindsay Roe  </a:t>
            </a:r>
          </a:p>
          <a:p>
            <a:endParaRPr lang="en-US" sz="10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10160000" y="2355215"/>
            <a:ext cx="1906815" cy="190821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Fungicide and Herbicide Branch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Rachel Holloman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20: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Shaja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Joyner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PM 24: Heather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Garvie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Aswathy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Balan, Driss Benmhend, Banza Djapao, Tamue Gibson , Eric Kraft, Eleanor 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Thornton</a:t>
            </a:r>
          </a:p>
          <a:p>
            <a:endParaRPr lang="en-US" sz="10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1649519" y="4465072"/>
            <a:ext cx="4651556" cy="20005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Chemistry, Inerts and Toxicology Assessment Branch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 PV Shah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Senior Risk Assessment (Biologist): John Redden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Joe Diggs (Data Management)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Inerts Team Leader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 Kerry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Leifer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(PM 8)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Lisa Austin, William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Cutchin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Alga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Debesai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Mark Dow, David Lieu,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Toxicology Team Leader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Hashim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Bonaventure Akinlosotu, Tracy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Keigwin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Eugenia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McAndrew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Chemistry Team Leader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Shyam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Mathur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Akiva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Abramovitch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Indira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Gairola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Bruce Kitchens,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Mukhoty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Maria Rodriguez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6478091" y="4465072"/>
            <a:ext cx="3422732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Minor Use and Emergency Response Branch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Chief: Marion Johnson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Minor Use Team Leader:  Barbara Madden (PM 5)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Andy Ertman, Sidney Jackson, Laura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Nollen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Emergency Response Team Leader:  Tawanda Maignan (PM 9)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Stacey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Groce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Andrea Conrat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0262" y="1562790"/>
            <a:ext cx="99309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prstClr val="black"/>
                </a:solidFill>
              </a:rPr>
              <a:t>Important Web Links: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Contact List:  </a:t>
            </a:r>
            <a:r>
              <a:rPr lang="en-US" sz="2800" dirty="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en-US" sz="2800" dirty="0">
                <a:solidFill>
                  <a:prstClr val="black"/>
                </a:solidFill>
                <a:hlinkClick r:id="rId2"/>
              </a:rPr>
              <a:t>://</a:t>
            </a:r>
            <a:r>
              <a:rPr lang="en-US" sz="2800" dirty="0" smtClean="0">
                <a:solidFill>
                  <a:prstClr val="black"/>
                </a:solidFill>
                <a:hlinkClick r:id="rId2"/>
              </a:rPr>
              <a:t>www2.epa.gov/pesticide-contacts/contacts-office-pesticide-programs-registration-division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Chemical List by Branch: </a:t>
            </a:r>
            <a:r>
              <a:rPr lang="en-US" sz="2800" dirty="0" smtClean="0">
                <a:solidFill>
                  <a:prstClr val="black"/>
                </a:solidFill>
                <a:hlinkClick r:id="rId3"/>
              </a:rPr>
              <a:t>http</a:t>
            </a:r>
            <a:r>
              <a:rPr lang="en-US" sz="2800" dirty="0">
                <a:solidFill>
                  <a:prstClr val="black"/>
                </a:solidFill>
                <a:hlinkClick r:id="rId3"/>
              </a:rPr>
              <a:t>://</a:t>
            </a:r>
            <a:r>
              <a:rPr lang="en-US" sz="2800" dirty="0" smtClean="0">
                <a:solidFill>
                  <a:prstClr val="black"/>
                </a:solidFill>
                <a:hlinkClick r:id="rId3"/>
              </a:rPr>
              <a:t>www2.epa.gov/sites/production/files/2014-10/documents/publicchemicalbranchpmreport102414_dr_3.pdf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667</Words>
  <Application>Microsoft Office PowerPoint</Application>
  <PresentationFormat>Widescreen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Clarity</vt:lpstr>
      <vt:lpstr>REGISTRATION DIVISION REORGANIZATION  April 14, 2015</vt:lpstr>
      <vt:lpstr>Why the Reorganization?</vt:lpstr>
      <vt:lpstr>Highlights: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Rate, Debra</dc:creator>
  <cp:lastModifiedBy>McCall, Deborah</cp:lastModifiedBy>
  <cp:revision>22</cp:revision>
  <dcterms:created xsi:type="dcterms:W3CDTF">2015-03-31T15:37:57Z</dcterms:created>
  <dcterms:modified xsi:type="dcterms:W3CDTF">2015-04-07T17:43:39Z</dcterms:modified>
</cp:coreProperties>
</file>